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jpg" ContentType="image/jpeg"/>
  <Default Extension="svg" ContentType="image/svg+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Relationship Type="http://schemas.openxmlformats.org/officeDocument/2006/relationships/custom-properties" Target="/docProps/custom.xml" Id="rId5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71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6783"/>
    <a:srgbClr val="3DA182"/>
    <a:srgbClr val="6D627C"/>
    <a:srgbClr val="996F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794" autoAdjust="0"/>
  </p:normalViewPr>
  <p:slideViewPr>
    <p:cSldViewPr snapToGrid="0">
      <p:cViewPr varScale="1">
        <p:scale>
          <a:sx n="77" d="100"/>
          <a:sy n="77" d="100"/>
        </p:scale>
        <p:origin x="91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7.xml" Id="rId8" /><Relationship Type="http://schemas.openxmlformats.org/officeDocument/2006/relationships/slide" Target="/ppt/slides/slide12.xml" Id="rId13" /><Relationship Type="http://schemas.openxmlformats.org/officeDocument/2006/relationships/theme" Target="/ppt/theme/theme1.xml" Id="rId18" /><Relationship Type="http://schemas.openxmlformats.org/officeDocument/2006/relationships/slide" Target="/ppt/slides/slide2.xml" Id="rId3" /><Relationship Type="http://schemas.openxmlformats.org/officeDocument/2006/relationships/slide" Target="/ppt/slides/slide6.xml" Id="rId7" /><Relationship Type="http://schemas.openxmlformats.org/officeDocument/2006/relationships/slide" Target="/ppt/slides/slide11.xml" Id="rId12" /><Relationship Type="http://schemas.openxmlformats.org/officeDocument/2006/relationships/viewProps" Target="/ppt/viewProps.xml" Id="rId17" /><Relationship Type="http://schemas.openxmlformats.org/officeDocument/2006/relationships/slide" Target="/ppt/slides/slide1.xml" Id="rId2" /><Relationship Type="http://schemas.openxmlformats.org/officeDocument/2006/relationships/presProps" Target="/ppt/presProps.xml" Id="rId16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slide" Target="/ppt/slides/slide10.xml" Id="rId11" /><Relationship Type="http://schemas.openxmlformats.org/officeDocument/2006/relationships/slide" Target="/ppt/slides/slide4.xml" Id="rId5" /><Relationship Type="http://schemas.openxmlformats.org/officeDocument/2006/relationships/slide" Target="/ppt/slides/slide14.xml" Id="rId15" /><Relationship Type="http://schemas.openxmlformats.org/officeDocument/2006/relationships/slide" Target="/ppt/slides/slide9.xml" Id="rId10" /><Relationship Type="http://schemas.openxmlformats.org/officeDocument/2006/relationships/tableStyles" Target="/ppt/tableStyles.xml" Id="rId19" /><Relationship Type="http://schemas.openxmlformats.org/officeDocument/2006/relationships/slide" Target="/ppt/slides/slide3.xml" Id="rId4" /><Relationship Type="http://schemas.openxmlformats.org/officeDocument/2006/relationships/slide" Target="/ppt/slides/slide8.xml" Id="rId9" /><Relationship Type="http://schemas.openxmlformats.org/officeDocument/2006/relationships/slide" Target="/ppt/slides/slide13.xml" Id="rId14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60F08-6BBE-4CE8-BC9B-E8889C93E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D08E-861B-4A41-A03C-73B8B75026F4}" type="datetimeFigureOut">
              <a:rPr lang="en-US" smtClean="0"/>
              <a:t>17-Jul-25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5E0A8F-591B-465D-8254-49E9BDD5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42DE7-85CA-4C09-B77D-0057929B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F2FC1-BF1B-489F-98A2-4D527E3C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64464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3314ED-AD79-47B8-8A5E-40D35AB91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F2B8F-757A-4C76-82E1-9B4E0E4D3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67526-ECBE-46AE-B44D-605B8684C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AD08E-861B-4A41-A03C-73B8B75026F4}" type="datetimeFigureOut">
              <a:rPr lang="en-US" smtClean="0"/>
              <a:t>17-Jul-25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AA93D-EB9D-4C0F-B647-54D8E8247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9BECD-540F-4A12-B8DE-191EE6A0F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F2FC1-BF1B-489F-98A2-4D527E3C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82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3.jpeg" Id="rId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23.jpg" Id="rId2" /><Relationship Type="http://schemas.openxmlformats.org/officeDocument/2006/relationships/slideLayout" Target="/ppt/slideLayouts/slideLayout7.xml" Id="rId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25.jpeg" Id="rId3" /><Relationship Type="http://schemas.openxmlformats.org/officeDocument/2006/relationships/image" Target="/ppt/media/image24.jpe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2.png" Id="rId5" /><Relationship Type="http://schemas.openxmlformats.org/officeDocument/2006/relationships/image" Target="/ppt/media/image26.jpeg" Id="rId4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27.jpg" Id="rId2" /><Relationship Type="http://schemas.openxmlformats.org/officeDocument/2006/relationships/slideLayout" Target="/ppt/slideLayouts/slideLayout7.xml" Id="rId1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image" Target="/ppt/media/image34.png" Id="rId8" /><Relationship Type="http://schemas.openxmlformats.org/officeDocument/2006/relationships/image" Target="/ppt/media/image39.svg" Id="rId13" /><Relationship Type="http://schemas.openxmlformats.org/officeDocument/2006/relationships/image" Target="/ppt/media/image29.svg" Id="rId3" /><Relationship Type="http://schemas.openxmlformats.org/officeDocument/2006/relationships/image" Target="/ppt/media/image33.svg" Id="rId7" /><Relationship Type="http://schemas.openxmlformats.org/officeDocument/2006/relationships/image" Target="/ppt/media/image38.png" Id="rId12" /><Relationship Type="http://schemas.openxmlformats.org/officeDocument/2006/relationships/image" Target="/ppt/media/image28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32.png" Id="rId6" /><Relationship Type="http://schemas.openxmlformats.org/officeDocument/2006/relationships/image" Target="/ppt/media/image37.svg" Id="rId11" /><Relationship Type="http://schemas.openxmlformats.org/officeDocument/2006/relationships/image" Target="/ppt/media/image31.svg" Id="rId5" /><Relationship Type="http://schemas.openxmlformats.org/officeDocument/2006/relationships/image" Target="/ppt/media/image36.png" Id="rId10" /><Relationship Type="http://schemas.openxmlformats.org/officeDocument/2006/relationships/image" Target="/ppt/media/image30.png" Id="rId4" /><Relationship Type="http://schemas.openxmlformats.org/officeDocument/2006/relationships/image" Target="/ppt/media/image35.svg" Id="rId9" /><Relationship Type="http://schemas.openxmlformats.org/officeDocument/2006/relationships/image" Target="/ppt/media/image2.png" Id="rId14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image" Target="/ppt/media/image40.jpeg" Id="rId2" /><Relationship Type="http://schemas.openxmlformats.org/officeDocument/2006/relationships/slideLayout" Target="/ppt/slideLayouts/slideLayout7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4.jpeg" Id="rId3" /><Relationship Type="http://schemas.openxmlformats.org/officeDocument/2006/relationships/image" Target="/ppt/media/image2.png" Id="rId2" /><Relationship Type="http://schemas.openxmlformats.org/officeDocument/2006/relationships/slideLayout" Target="/ppt/slideLayouts/slideLayout7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5.jpeg" Id="rId2" /><Relationship Type="http://schemas.openxmlformats.org/officeDocument/2006/relationships/slideLayout" Target="/ppt/slideLayouts/slideLayout7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7.png" Id="rId3" /><Relationship Type="http://schemas.openxmlformats.org/officeDocument/2006/relationships/image" Target="/ppt/media/image6.jpe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2.png" Id="rI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13.png" Id="rId8" /><Relationship Type="http://schemas.openxmlformats.org/officeDocument/2006/relationships/image" Target="/ppt/media/image8.jpeg" Id="rId3" /><Relationship Type="http://schemas.openxmlformats.org/officeDocument/2006/relationships/image" Target="/ppt/media/image12.png" Id="rId7" /><Relationship Type="http://schemas.openxmlformats.org/officeDocument/2006/relationships/image" Target="/ppt/media/image17.jpg" Id="rId12" /><Relationship Type="http://schemas.openxmlformats.org/officeDocument/2006/relationships/image" Target="/ppt/media/image2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11.png" Id="rId6" /><Relationship Type="http://schemas.openxmlformats.org/officeDocument/2006/relationships/image" Target="/ppt/media/image16.png" Id="rId11" /><Relationship Type="http://schemas.openxmlformats.org/officeDocument/2006/relationships/image" Target="/ppt/media/image10.jpg" Id="rId5" /><Relationship Type="http://schemas.openxmlformats.org/officeDocument/2006/relationships/image" Target="/ppt/media/image15.png" Id="rId10" /><Relationship Type="http://schemas.openxmlformats.org/officeDocument/2006/relationships/image" Target="/ppt/media/image9.png" Id="rId4" /><Relationship Type="http://schemas.openxmlformats.org/officeDocument/2006/relationships/image" Target="/ppt/media/image14.jpg" Id="rI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18.png" Id="rId3" /><Relationship Type="http://schemas.openxmlformats.org/officeDocument/2006/relationships/image" Target="/ppt/media/image2.png" Id="rId2" /><Relationship Type="http://schemas.openxmlformats.org/officeDocument/2006/relationships/slideLayout" Target="/ppt/slideLayouts/slideLayout7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9.jpg" Id="rId2" /><Relationship Type="http://schemas.openxmlformats.org/officeDocument/2006/relationships/slideLayout" Target="/ppt/slideLayouts/slideLayout7.xml" Id="rId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image" Target="/ppt/media/image20.png" Id="rId3" /><Relationship Type="http://schemas.openxmlformats.org/officeDocument/2006/relationships/image" Target="/ppt/media/image2.png" Id="rId2" /><Relationship Type="http://schemas.openxmlformats.org/officeDocument/2006/relationships/slideLayout" Target="/ppt/slideLayouts/slideLayout7.xml" Id="rId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image" Target="/ppt/media/image22.jpeg" Id="rId3" /><Relationship Type="http://schemas.openxmlformats.org/officeDocument/2006/relationships/image" Target="/ppt/media/image21.jpe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2.png" Id="rId4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2BE1864-7BD4-462F-8A0E-A70015E087F7}"/>
              </a:ext>
            </a:extLst>
          </p:cNvPr>
          <p:cNvSpPr txBox="1"/>
          <p:nvPr/>
        </p:nvSpPr>
        <p:spPr>
          <a:xfrm>
            <a:off x="1979983" y="3687911"/>
            <a:ext cx="6401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WELLDONE APPAREL LTD.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8B2DF73-F902-4419-9652-FECB78B9B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7051" y="4361576"/>
            <a:ext cx="6401355" cy="53649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9AA4A92-5E6F-4510-A100-94E7215FF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404" y="192715"/>
            <a:ext cx="1070867" cy="538097"/>
          </a:xfrm>
          <a:prstGeom prst="rect">
            <a:avLst/>
          </a:prstGeom>
        </p:spPr>
      </p:pic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B2EB94A2-30C8-41E3-B1E8-8068F5016E3C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1B9AA4D7-64A8-4093-B9F9-AE83AB3965D7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32B81FD-1D7E-4156-869B-4EFB588607B1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7848E8A-CB2E-4670-870D-E4DA1C8896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433" y="310274"/>
            <a:ext cx="4700965" cy="3133976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A7FE9F6F-1387-44D3-A032-2CFF786B070F}"/>
              </a:ext>
            </a:extLst>
          </p:cNvPr>
          <p:cNvSpPr/>
          <p:nvPr/>
        </p:nvSpPr>
        <p:spPr>
          <a:xfrm rot="8097578">
            <a:off x="10894242" y="6020569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A34E5041-3C34-4F88-8E6E-5CC97DAE5644}"/>
              </a:ext>
            </a:extLst>
          </p:cNvPr>
          <p:cNvSpPr/>
          <p:nvPr/>
        </p:nvSpPr>
        <p:spPr>
          <a:xfrm rot="8410536">
            <a:off x="10868781" y="5825039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CAFA1B7A-327B-4E0E-A546-CA381B8CB6E2}"/>
              </a:ext>
            </a:extLst>
          </p:cNvPr>
          <p:cNvSpPr/>
          <p:nvPr/>
        </p:nvSpPr>
        <p:spPr>
          <a:xfrm rot="19029035">
            <a:off x="11243493" y="6143962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92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A388F1-D396-46E8-8A88-EFCE8E59C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288" y="1227280"/>
            <a:ext cx="9445194" cy="53036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FD4593-D0F0-49CE-8C9E-EACAF20E6729}"/>
              </a:ext>
            </a:extLst>
          </p:cNvPr>
          <p:cNvSpPr txBox="1"/>
          <p:nvPr/>
        </p:nvSpPr>
        <p:spPr>
          <a:xfrm>
            <a:off x="3316796" y="251012"/>
            <a:ext cx="7198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FACTORY OVERVIEW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7B05C651-EACC-45B5-81FF-95A13DBDE9B8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3B75FD7-7CA3-482E-B022-6FC8271D8DB0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1A4811-4721-4B09-9465-C6CF0C07CA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BDF52FC1-C7A5-433D-AFCF-215809FCB314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69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49A6C-0D06-46A3-81E3-90E765943215}"/>
              </a:ext>
            </a:extLst>
          </p:cNvPr>
          <p:cNvSpPr txBox="1"/>
          <p:nvPr/>
        </p:nvSpPr>
        <p:spPr>
          <a:xfrm>
            <a:off x="4375896" y="200428"/>
            <a:ext cx="3826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OUR PRODUCTS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8066A5-676C-43BA-B62B-26E1AA43D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45" y="1790697"/>
            <a:ext cx="3507444" cy="35074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1384BD-1EDE-4B06-9CF7-F99DB4F07B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484" y="1815351"/>
            <a:ext cx="3482790" cy="34827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4F1EC54-82F5-427D-BE48-EF01D2F729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8969" y="1790699"/>
            <a:ext cx="3482788" cy="3482788"/>
          </a:xfrm>
          <a:prstGeom prst="rect">
            <a:avLst/>
          </a:prstGeom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2F76050A-BEFE-4620-A4A9-B7B23E096775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552EAFC9-6985-48F3-9B0F-8463A1CCA872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CE4C05A8-58AB-4F58-8792-E697BEFEC91D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3114995-02AE-4EF0-9742-FB413ADDE2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49A6C-0D06-46A3-81E3-90E765943215}"/>
              </a:ext>
            </a:extLst>
          </p:cNvPr>
          <p:cNvSpPr txBox="1"/>
          <p:nvPr/>
        </p:nvSpPr>
        <p:spPr>
          <a:xfrm>
            <a:off x="3523131" y="112510"/>
            <a:ext cx="76020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3DA182"/>
                </a:solidFill>
                <a:latin typeface="Britannic Bold" panose="020B0903060703020204" pitchFamily="34" charset="0"/>
              </a:rPr>
              <a:t>     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SUSTAINABILITY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7ED918-980B-4BCE-827A-F36B8603C68F}"/>
              </a:ext>
            </a:extLst>
          </p:cNvPr>
          <p:cNvSpPr txBox="1"/>
          <p:nvPr/>
        </p:nvSpPr>
        <p:spPr>
          <a:xfrm>
            <a:off x="1092010" y="1559411"/>
            <a:ext cx="590468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Use organic, recycled, or sustainably sourced wool, cotton, or synthetic fibers.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Reduce water and energy consumption in the knitting and dyeing process.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Implement waste management strategies.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Ensure fair wages and safe working conditions for workers.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Use renewable energy sources in production facilities.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Use biodegradable, recyclable, or reusable packaging materials.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Minimize packaging waste by opting for simple, eco-friendly designs.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rgbClr val="002060"/>
                </a:solidFill>
              </a:rPr>
              <a:t>Optimize transportation and logistics to reduce emissions.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B6217A26-E54B-44D7-9E8B-BDC9660DD7D4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F4AEE18C-D981-4694-8B61-4881F967060C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945149-4623-41AC-B274-A4E88FF54370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896ED7-13DB-4419-A0CA-946BD0D2D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045" y="2689246"/>
            <a:ext cx="3713190" cy="24742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0F80617-9547-418F-91B4-D82AF5D09F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531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49A6C-0D06-46A3-81E3-90E765943215}"/>
              </a:ext>
            </a:extLst>
          </p:cNvPr>
          <p:cNvSpPr txBox="1"/>
          <p:nvPr/>
        </p:nvSpPr>
        <p:spPr>
          <a:xfrm>
            <a:off x="2140579" y="190905"/>
            <a:ext cx="79626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3DA182"/>
                </a:solidFill>
                <a:latin typeface="Britannic Bold" panose="020B0903060703020204" pitchFamily="34" charset="0"/>
              </a:rPr>
              <a:t>            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CONTACTS</a:t>
            </a:r>
          </a:p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Elephant" panose="02020904090505020303" pitchFamily="18" charset="0"/>
              </a:rPr>
              <a:t>Feel free to reach out to us for further information!</a:t>
            </a:r>
          </a:p>
          <a:p>
            <a:endParaRPr lang="en-US" sz="4400" b="1" dirty="0">
              <a:solidFill>
                <a:srgbClr val="3DA182"/>
              </a:solidFill>
              <a:latin typeface="Britannic Bold" panose="020B0903060703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F8D363B4-F63E-4672-8CB2-D0EFAE959C67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BF3DD431-9F16-42ED-9916-2DFFB7B419EA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28BB1B0-48D9-415C-A76A-8EFEE09BF1C0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F50BF6E7-1829-4E46-AC63-D75BA0C3569B}"/>
              </a:ext>
            </a:extLst>
          </p:cNvPr>
          <p:cNvSpPr/>
          <p:nvPr/>
        </p:nvSpPr>
        <p:spPr>
          <a:xfrm>
            <a:off x="1019378" y="2410062"/>
            <a:ext cx="4422469" cy="1711615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0B7F74-60A9-4C32-9DED-3BB1EE8C4CF0}"/>
              </a:ext>
            </a:extLst>
          </p:cNvPr>
          <p:cNvSpPr txBox="1"/>
          <p:nvPr/>
        </p:nvSpPr>
        <p:spPr>
          <a:xfrm>
            <a:off x="2115000" y="2501360"/>
            <a:ext cx="3288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Name: Golam Mostofa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Managing Director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r>
              <a:rPr lang="en-US" sz="1600" b="1" dirty="0">
                <a:solidFill>
                  <a:srgbClr val="002060"/>
                </a:solidFill>
              </a:rPr>
              <a:t>Cell : +880 1929913111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E-mail: mostofa@mnrgroupbd.com</a:t>
            </a:r>
          </a:p>
        </p:txBody>
      </p:sp>
      <p:pic>
        <p:nvPicPr>
          <p:cNvPr id="18" name="Graphic 17" descr="Receiver">
            <a:extLst>
              <a:ext uri="{FF2B5EF4-FFF2-40B4-BE49-F238E27FC236}">
                <a16:creationId xmlns:a16="http://schemas.microsoft.com/office/drawing/2014/main" id="{BDEB8249-0308-4656-A09F-048502AF6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6262" y="3228408"/>
            <a:ext cx="278383" cy="278383"/>
          </a:xfrm>
          <a:prstGeom prst="rect">
            <a:avLst/>
          </a:prstGeom>
        </p:spPr>
      </p:pic>
      <p:pic>
        <p:nvPicPr>
          <p:cNvPr id="20" name="Graphic 19" descr="Envelope">
            <a:extLst>
              <a:ext uri="{FF2B5EF4-FFF2-40B4-BE49-F238E27FC236}">
                <a16:creationId xmlns:a16="http://schemas.microsoft.com/office/drawing/2014/main" id="{66F8D211-011E-4A14-8E2E-5CBB5ACB09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96263" y="3514157"/>
            <a:ext cx="278383" cy="278383"/>
          </a:xfrm>
          <a:prstGeom prst="rect">
            <a:avLst/>
          </a:prstGeom>
        </p:spPr>
      </p:pic>
      <p:pic>
        <p:nvPicPr>
          <p:cNvPr id="22" name="Graphic 21" descr="Office worker">
            <a:extLst>
              <a:ext uri="{FF2B5EF4-FFF2-40B4-BE49-F238E27FC236}">
                <a16:creationId xmlns:a16="http://schemas.microsoft.com/office/drawing/2014/main" id="{8A2C1A7D-7257-4589-B220-C6D7FD73D3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97002" y="2486437"/>
            <a:ext cx="456127" cy="456127"/>
          </a:xfrm>
          <a:prstGeom prst="rect">
            <a:avLst/>
          </a:prstGeom>
        </p:spPr>
      </p:pic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DEC101C0-01CD-4B1E-A253-E4F54E5934E5}"/>
              </a:ext>
            </a:extLst>
          </p:cNvPr>
          <p:cNvSpPr/>
          <p:nvPr/>
        </p:nvSpPr>
        <p:spPr>
          <a:xfrm>
            <a:off x="980950" y="4593154"/>
            <a:ext cx="4422469" cy="1711615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214F88-FF56-4F9F-B62B-43FC8B8BB6B9}"/>
              </a:ext>
            </a:extLst>
          </p:cNvPr>
          <p:cNvSpPr txBox="1"/>
          <p:nvPr/>
        </p:nvSpPr>
        <p:spPr>
          <a:xfrm>
            <a:off x="1935453" y="4825065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Name: Md . Rafiqul Islam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General Manager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(Marketing &amp; Merchandising)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Cell : +880 1929913150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E-mail : rafique@mnrgroupbd.com</a:t>
            </a:r>
          </a:p>
        </p:txBody>
      </p:sp>
      <p:pic>
        <p:nvPicPr>
          <p:cNvPr id="25" name="Graphic 24" descr="Office worker">
            <a:extLst>
              <a:ext uri="{FF2B5EF4-FFF2-40B4-BE49-F238E27FC236}">
                <a16:creationId xmlns:a16="http://schemas.microsoft.com/office/drawing/2014/main" id="{CB240240-1312-498A-9593-544275AA13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25271" y="4766048"/>
            <a:ext cx="456127" cy="456127"/>
          </a:xfrm>
          <a:prstGeom prst="rect">
            <a:avLst/>
          </a:prstGeom>
        </p:spPr>
      </p:pic>
      <p:pic>
        <p:nvPicPr>
          <p:cNvPr id="26" name="Graphic 25" descr="Receiver">
            <a:extLst>
              <a:ext uri="{FF2B5EF4-FFF2-40B4-BE49-F238E27FC236}">
                <a16:creationId xmlns:a16="http://schemas.microsoft.com/office/drawing/2014/main" id="{C15B79EC-2A18-4B87-963B-AD6C527A0D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1486" y="5574028"/>
            <a:ext cx="278383" cy="278383"/>
          </a:xfrm>
          <a:prstGeom prst="rect">
            <a:avLst/>
          </a:prstGeom>
        </p:spPr>
      </p:pic>
      <p:pic>
        <p:nvPicPr>
          <p:cNvPr id="27" name="Graphic 26" descr="Envelope">
            <a:extLst>
              <a:ext uri="{FF2B5EF4-FFF2-40B4-BE49-F238E27FC236}">
                <a16:creationId xmlns:a16="http://schemas.microsoft.com/office/drawing/2014/main" id="{0279BDE6-5659-4AAF-ACE2-3805340CCC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14144" y="5852411"/>
            <a:ext cx="278383" cy="278383"/>
          </a:xfrm>
          <a:prstGeom prst="rect">
            <a:avLst/>
          </a:prstGeom>
        </p:spPr>
      </p:pic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E37273B0-C20B-4F40-8C6B-1093BE2A2D1D}"/>
              </a:ext>
            </a:extLst>
          </p:cNvPr>
          <p:cNvSpPr/>
          <p:nvPr/>
        </p:nvSpPr>
        <p:spPr>
          <a:xfrm>
            <a:off x="6714421" y="2351886"/>
            <a:ext cx="4422468" cy="1930107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Terminator 28">
            <a:extLst>
              <a:ext uri="{FF2B5EF4-FFF2-40B4-BE49-F238E27FC236}">
                <a16:creationId xmlns:a16="http://schemas.microsoft.com/office/drawing/2014/main" id="{82F6A5D0-7117-47B6-A2D8-4E5EA913E1BB}"/>
              </a:ext>
            </a:extLst>
          </p:cNvPr>
          <p:cNvSpPr/>
          <p:nvPr/>
        </p:nvSpPr>
        <p:spPr>
          <a:xfrm>
            <a:off x="6714420" y="4571517"/>
            <a:ext cx="4422469" cy="1815882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8A5301-37FD-46C6-A277-7A34651DEE32}"/>
              </a:ext>
            </a:extLst>
          </p:cNvPr>
          <p:cNvSpPr txBox="1"/>
          <p:nvPr/>
        </p:nvSpPr>
        <p:spPr>
          <a:xfrm>
            <a:off x="7439755" y="2296311"/>
            <a:ext cx="36971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Bank Details 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r>
              <a:rPr lang="en-US" sz="1600" b="1" dirty="0">
                <a:solidFill>
                  <a:srgbClr val="002060"/>
                </a:solidFill>
              </a:rPr>
              <a:t>Mercantile Bank Ltd.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Gulshan Branch,106 Gulshan Avenue. Dhaka 1212, Bangladesh.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Phone #+880-028835276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Fax # +880-02-8835614.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SWIFT: MBLBBDDH019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1FBCB0-A663-4643-841B-600E32BCC21F}"/>
              </a:ext>
            </a:extLst>
          </p:cNvPr>
          <p:cNvSpPr txBox="1"/>
          <p:nvPr/>
        </p:nvSpPr>
        <p:spPr>
          <a:xfrm>
            <a:off x="7439755" y="4666778"/>
            <a:ext cx="383625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</a:rPr>
              <a:t>Corporate Office 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House :488 (1st &amp; 2nd Floor),Road : 8, Baridhara DOHS ,Dhaka-1206.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r>
              <a:rPr lang="en-US" sz="1600" b="1" dirty="0">
                <a:solidFill>
                  <a:srgbClr val="002060"/>
                </a:solidFill>
              </a:rPr>
              <a:t>Factory Office</a:t>
            </a:r>
          </a:p>
          <a:p>
            <a:r>
              <a:rPr lang="en-US" sz="1600" b="1" dirty="0">
                <a:solidFill>
                  <a:srgbClr val="002060"/>
                </a:solidFill>
              </a:rPr>
              <a:t>Baraider Chala, Sreepur, Gazipur, Bangladesh. </a:t>
            </a:r>
          </a:p>
          <a:p>
            <a:endParaRPr lang="en-US" dirty="0"/>
          </a:p>
        </p:txBody>
      </p:sp>
      <p:pic>
        <p:nvPicPr>
          <p:cNvPr id="30" name="Graphic 29" descr="Bank">
            <a:extLst>
              <a:ext uri="{FF2B5EF4-FFF2-40B4-BE49-F238E27FC236}">
                <a16:creationId xmlns:a16="http://schemas.microsoft.com/office/drawing/2014/main" id="{EA279355-F27A-4136-AF4D-EEEF945D2B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28389" y="2275465"/>
            <a:ext cx="378275" cy="378275"/>
          </a:xfrm>
          <a:prstGeom prst="rect">
            <a:avLst/>
          </a:prstGeom>
        </p:spPr>
      </p:pic>
      <p:pic>
        <p:nvPicPr>
          <p:cNvPr id="31" name="Graphic 30" descr="House">
            <a:extLst>
              <a:ext uri="{FF2B5EF4-FFF2-40B4-BE49-F238E27FC236}">
                <a16:creationId xmlns:a16="http://schemas.microsoft.com/office/drawing/2014/main" id="{63AF9D32-B4E2-40C0-8BD5-94AB34A8B7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42302" y="4539329"/>
            <a:ext cx="384828" cy="384828"/>
          </a:xfrm>
          <a:prstGeom prst="rect">
            <a:avLst/>
          </a:prstGeom>
        </p:spPr>
      </p:pic>
      <p:pic>
        <p:nvPicPr>
          <p:cNvPr id="32" name="Graphic 31" descr="Factory">
            <a:extLst>
              <a:ext uri="{FF2B5EF4-FFF2-40B4-BE49-F238E27FC236}">
                <a16:creationId xmlns:a16="http://schemas.microsoft.com/office/drawing/2014/main" id="{B828A9CC-E62B-408C-B6E1-AE76841F81F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733240" y="5574028"/>
            <a:ext cx="384828" cy="38482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8770852-5182-44DB-A469-760793DCF86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6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DF93B9-AEEE-4613-9A8D-56659B653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54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05DCCF-9803-4A89-BE43-5E7796046C8A}"/>
              </a:ext>
            </a:extLst>
          </p:cNvPr>
          <p:cNvSpPr txBox="1"/>
          <p:nvPr/>
        </p:nvSpPr>
        <p:spPr>
          <a:xfrm>
            <a:off x="3572118" y="359569"/>
            <a:ext cx="54911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TABLE OF CONTENTS</a:t>
            </a:r>
          </a:p>
          <a:p>
            <a:endParaRPr lang="en-US" sz="40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7E9EF5-29F7-440D-88DB-52E4C45F9636}"/>
              </a:ext>
            </a:extLst>
          </p:cNvPr>
          <p:cNvSpPr txBox="1"/>
          <p:nvPr/>
        </p:nvSpPr>
        <p:spPr>
          <a:xfrm>
            <a:off x="7454569" y="1610480"/>
            <a:ext cx="296242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ABOUT COMPANY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VISION &amp; MISSION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OUR CUSTOMERS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CERTIFICATIONS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QUALITY CONTROL SOP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MACHINERIES &amp; CAPACITY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FACTORY OVERVIEW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OUR PRODUCTS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SUSTAINABILITY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C33E3A-AF90-4763-9419-4FBF7479D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6BBF1241-129F-4890-9C5B-E2A0C4663732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A747E07-8E1D-45FB-A03D-5063723830DE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D124B41A-70FA-4F67-9EE1-97F9B16B98A8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74C85C-985C-4F27-A02D-6F489FE566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809" y="2360117"/>
            <a:ext cx="4904578" cy="326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3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9CC968-3A55-4D71-9DF4-1AD0227FED07}"/>
              </a:ext>
            </a:extLst>
          </p:cNvPr>
          <p:cNvSpPr txBox="1"/>
          <p:nvPr/>
        </p:nvSpPr>
        <p:spPr>
          <a:xfrm>
            <a:off x="4049123" y="277198"/>
            <a:ext cx="4243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ABOUT</a:t>
            </a:r>
            <a:r>
              <a:rPr lang="en-US" sz="3600" dirty="0">
                <a:solidFill>
                  <a:srgbClr val="0F6783"/>
                </a:solidFill>
                <a:latin typeface="Berlin Sans FB" panose="020E0602020502020306" pitchFamily="34" charset="0"/>
              </a:rPr>
              <a:t>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COMPANY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7F3D49-D970-431A-B9B4-139173B3DB49}"/>
              </a:ext>
            </a:extLst>
          </p:cNvPr>
          <p:cNvSpPr txBox="1"/>
          <p:nvPr/>
        </p:nvSpPr>
        <p:spPr>
          <a:xfrm>
            <a:off x="295858" y="1429008"/>
            <a:ext cx="649044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The concept of challenging the prevailing norms and beliefs can frequently function as a driving factor that propels individuals towards progress. The formation of MNR in 1998 was facilitated by the concept, which was underpinned by self-assurance and a constructive mental attitude. Our highly regarded Managing Director, Mr. Golam Mostofa, demonstrated a willingness to embrace the concept of rejuvenation at his young age by making the bold choice to transition from his stable role to pursue the stimulating path of entrepreneurship.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Mr. Mostofa demonstrated a high level of confidence, determination, and forward-thinking as He undertook the endeavor of establishing own manufacturing enterprise. In 1998, He has effectively led the establishment of a state-of-the-art Flat knitwear manufacturing business, commencing operations with a modest fleet of 350 machines. The establishment of   WELLDONE APPAREL LTD. , renowned for its high-quality flat knitwear manufacturing.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002060"/>
                </a:solidFill>
              </a:rPr>
              <a:t>The representation was enthusiastically accepted by the apparel companies, leading to the emergence of yields that garnered prominence and were favorably welcomed by high street clothing brands.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A249178-8E60-4FB4-90CE-CEEC202A9554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B364B333-6B2C-4F3C-8ACC-6C2A70C0A3FB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A188FF8-141E-47F3-9AE9-C6791DB734F5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425F7E-8207-4D6A-A42D-7E7DA2A62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686" y="2280589"/>
            <a:ext cx="5069020" cy="33793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30672A-1103-454C-A414-55B808642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1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CB0E3B3-707A-4361-A351-B859CB3BA63A}"/>
              </a:ext>
            </a:extLst>
          </p:cNvPr>
          <p:cNvSpPr txBox="1"/>
          <p:nvPr/>
        </p:nvSpPr>
        <p:spPr>
          <a:xfrm>
            <a:off x="3290622" y="11831"/>
            <a:ext cx="57616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3DA182"/>
                </a:solidFill>
                <a:latin typeface="Britannic Bold" panose="020B0903060703020204" pitchFamily="34" charset="0"/>
              </a:rPr>
              <a:t>    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VISION &amp; MISSION</a:t>
            </a:r>
          </a:p>
          <a:p>
            <a:endParaRPr lang="en-US" sz="4400" dirty="0">
              <a:solidFill>
                <a:srgbClr val="3DA182"/>
              </a:solidFill>
              <a:latin typeface="Britannic Bold" panose="020B0903060703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CD8317B-A672-47FD-84DD-FEACE93AC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694" y="3974181"/>
            <a:ext cx="2852325" cy="285232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158BDFA-3229-4BB2-BEED-3C0ED24B6E87}"/>
              </a:ext>
            </a:extLst>
          </p:cNvPr>
          <p:cNvSpPr txBox="1"/>
          <p:nvPr/>
        </p:nvSpPr>
        <p:spPr>
          <a:xfrm>
            <a:off x="5199495" y="1333173"/>
            <a:ext cx="61885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To be the number one premier industrial group in Bangladesh , by increasing production and export volumes with exceptional performance.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Establish a strong global presence by exporting premium sweaters to international markets.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Commit to eco-friendly practices by using sustainable fabrics, ethical sourcing, and reducing waste.</a:t>
            </a:r>
          </a:p>
          <a:p>
            <a:pPr algn="just"/>
            <a:endParaRPr lang="en-US" sz="1600" b="1" dirty="0">
              <a:solidFill>
                <a:srgbClr val="3DA182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AEC263F-ABE7-4FDB-807E-9779D7D1B1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806" y="1538909"/>
            <a:ext cx="3501972" cy="1823555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EFF182DB-EF74-4F62-8E50-2FD18B412E68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2772C0CA-0801-4C2A-B292-A0CCA3FBA37D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485F9719-DEB9-45C5-B2B4-D98B03B62825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33ED40-4DCF-4C0C-A520-F9D049CDD296}"/>
              </a:ext>
            </a:extLst>
          </p:cNvPr>
          <p:cNvSpPr/>
          <p:nvPr/>
        </p:nvSpPr>
        <p:spPr>
          <a:xfrm>
            <a:off x="741201" y="3985962"/>
            <a:ext cx="6096001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Focus on customer satisfaction by offering trendy, comfortable, and affordable sweater options.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Continuously evolve by incorporating innovative knitting techniques, unique designs, and the latest fashion trends.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Manufacture high-quality, durable, and stylish sweaters that meet global standards.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dirty="0"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rgbClr val="002060"/>
                </a:solidFill>
              </a:rPr>
              <a:t>Provide a safe, inclusive, and growth-oriented work environment for employees, ensuring fair wages and skill development.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93AD33-2FC8-4EC1-BFD6-0F1E7BD654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7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82410BD-E5BA-44C9-96E4-017222435638}"/>
              </a:ext>
            </a:extLst>
          </p:cNvPr>
          <p:cNvSpPr txBox="1"/>
          <p:nvPr/>
        </p:nvSpPr>
        <p:spPr>
          <a:xfrm>
            <a:off x="3021106" y="162515"/>
            <a:ext cx="6149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DA182"/>
                </a:solidFill>
                <a:latin typeface="Arial Black" panose="020B0A04020102020204" pitchFamily="34" charset="0"/>
              </a:rPr>
              <a:t>                    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OUR CUSTOMERS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ACCE1098-594D-439B-A125-8F23736E1D6F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7A1809A-5CE4-4EE2-98AE-AF15952654BC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8FF95FC-8D30-4F25-A24E-6E138B89BA7E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426BDC-EB63-4B57-BBD7-C535DCFC16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7CEF140-269A-45F5-B20A-EB189D429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659" y="1645310"/>
            <a:ext cx="2362530" cy="9621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66AB130-FA59-4373-9584-8FA51C509F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246" y="1504885"/>
            <a:ext cx="1371719" cy="106689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6BD1E6-5942-467C-AF25-7175D973CA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991" y="991260"/>
            <a:ext cx="2094142" cy="209414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EEECF5C-B818-46C3-9C2B-835E176F4C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772" y="828471"/>
            <a:ext cx="2362530" cy="236253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6E9B08E-40B0-4D8F-964E-64D873FB70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846" y="2571777"/>
            <a:ext cx="2279374" cy="22793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8459631-C8C0-4EFF-AD19-967894EB88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359" y="2977794"/>
            <a:ext cx="2476058" cy="139278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5D93F5B-6EB7-45F4-879D-3574F31BA26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939" y="2741094"/>
            <a:ext cx="2704406" cy="202830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8910B18-39A0-4DA4-948A-82A2D9077CB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950" y="4573027"/>
            <a:ext cx="2238911" cy="1679183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A798C6B-4422-4A1C-99D2-D32CCE8E62C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283" y="4424487"/>
            <a:ext cx="1850247" cy="185024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3D1FBD7-EF3F-4C0B-A347-27D6EAF098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227" y="4526131"/>
            <a:ext cx="1596887" cy="159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39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DA2D1C-4E73-4C0B-98B0-C1D6569BA37D}"/>
              </a:ext>
            </a:extLst>
          </p:cNvPr>
          <p:cNvSpPr txBox="1"/>
          <p:nvPr/>
        </p:nvSpPr>
        <p:spPr>
          <a:xfrm>
            <a:off x="4225797" y="-543734"/>
            <a:ext cx="40655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3DA182"/>
                </a:solidFill>
                <a:latin typeface="Arial Black" panose="020B0A04020102020204" pitchFamily="34" charset="0"/>
              </a:rPr>
              <a:t>   </a:t>
            </a:r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CERTIFICATIONS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5B0600D-983E-4145-99A9-204C21DAAD1A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C36FDFE-BCF4-4E69-85A9-3AFD1ECA2CBA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CD4C300-C575-4873-8108-FDD967E227AF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2C3F41-F634-476A-8D39-7559CA4CA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392033-B853-4490-B0CB-BF0DA2C10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579" y="923529"/>
            <a:ext cx="8236002" cy="582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3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5B0600D-983E-4145-99A9-204C21DAAD1A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C36FDFE-BCF4-4E69-85A9-3AFD1ECA2CBA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CD4C300-C575-4873-8108-FDD967E227AF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57C147-C8C8-4D3A-97D2-2C0FD70A83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654" y="915922"/>
            <a:ext cx="9620691" cy="54116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A47C51A-75E9-430E-9BE9-6F2FAB3D7E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80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AE466C-BA6F-45AC-B3EE-367F5539B7A7}"/>
              </a:ext>
            </a:extLst>
          </p:cNvPr>
          <p:cNvSpPr txBox="1"/>
          <p:nvPr/>
        </p:nvSpPr>
        <p:spPr>
          <a:xfrm>
            <a:off x="3379694" y="184933"/>
            <a:ext cx="6983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3DA182"/>
                </a:solidFill>
                <a:latin typeface="Arial Black" panose="020B0A04020102020204" pitchFamily="34" charset="0"/>
              </a:rPr>
              <a:t>   </a:t>
            </a:r>
            <a:endParaRPr lang="en-US" sz="3600" b="1" dirty="0">
              <a:solidFill>
                <a:srgbClr val="0F6783"/>
              </a:solidFill>
              <a:latin typeface="Berlin Sans FB" panose="020E0602020502020306" pitchFamily="34" charset="0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D6DD223B-5434-47E1-BD49-5962BDCCA792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34775E1-3274-47FA-B416-35EB9DD15876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828CDF7D-48B2-43F7-A279-07F0DE5C57AF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A4FE257-F1E6-48A2-BA3A-B9007D2AD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E0CEC0-6417-43F1-BFFC-049AFA15FC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58" y="564521"/>
            <a:ext cx="7638610" cy="572895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8A202A7-67BC-43C4-BEC8-8E68A7D0F7CF}"/>
              </a:ext>
            </a:extLst>
          </p:cNvPr>
          <p:cNvSpPr/>
          <p:nvPr/>
        </p:nvSpPr>
        <p:spPr>
          <a:xfrm>
            <a:off x="4141694" y="779705"/>
            <a:ext cx="5999474" cy="5542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23DD84-778F-4902-9A68-7A8CD447FA70}"/>
              </a:ext>
            </a:extLst>
          </p:cNvPr>
          <p:cNvSpPr txBox="1"/>
          <p:nvPr/>
        </p:nvSpPr>
        <p:spPr>
          <a:xfrm>
            <a:off x="4093872" y="779705"/>
            <a:ext cx="635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MACHINERIES &amp; CAPACITY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38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A49A6C-0D06-46A3-81E3-90E765943215}"/>
              </a:ext>
            </a:extLst>
          </p:cNvPr>
          <p:cNvSpPr txBox="1"/>
          <p:nvPr/>
        </p:nvSpPr>
        <p:spPr>
          <a:xfrm>
            <a:off x="3433483" y="233082"/>
            <a:ext cx="5217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F6783"/>
                </a:solidFill>
                <a:latin typeface="Berlin Sans FB" panose="020E0602020502020306" pitchFamily="34" charset="0"/>
              </a:rPr>
              <a:t>FACTORY OVERVIEW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E079E2-7239-4A26-A1A6-6E58ABC167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415" y="1531753"/>
            <a:ext cx="3280262" cy="49216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96287B-8274-494C-A5DC-512BA14CFA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031" y="1531753"/>
            <a:ext cx="3280262" cy="4921624"/>
          </a:xfrm>
          <a:prstGeom prst="rect">
            <a:avLst/>
          </a:prstGeom>
        </p:spPr>
      </p:pic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E6C78607-0B99-4394-9A61-6F645EC4B78E}"/>
              </a:ext>
            </a:extLst>
          </p:cNvPr>
          <p:cNvSpPr/>
          <p:nvPr/>
        </p:nvSpPr>
        <p:spPr>
          <a:xfrm rot="18907688">
            <a:off x="-668306" y="-205343"/>
            <a:ext cx="1928328" cy="103123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B50A8F65-4292-4CE8-99A0-C32D551AF1D1}"/>
              </a:ext>
            </a:extLst>
          </p:cNvPr>
          <p:cNvSpPr/>
          <p:nvPr/>
        </p:nvSpPr>
        <p:spPr>
          <a:xfrm rot="8457986">
            <a:off x="54319" y="220919"/>
            <a:ext cx="872312" cy="481691"/>
          </a:xfrm>
          <a:prstGeom prst="triangle">
            <a:avLst>
              <a:gd name="adj" fmla="val 41053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D741D578-E0B5-4B98-A4FD-F8C1F9B1F404}"/>
              </a:ext>
            </a:extLst>
          </p:cNvPr>
          <p:cNvSpPr/>
          <p:nvPr/>
        </p:nvSpPr>
        <p:spPr>
          <a:xfrm rot="18865543">
            <a:off x="467779" y="525228"/>
            <a:ext cx="815788" cy="50895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DA18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790FF4-3BAA-43E4-B2B5-FCB812F5A1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60" y="184933"/>
            <a:ext cx="1094899" cy="5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46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2616</TotalTime>
  <Words>546</Words>
  <Application>Microsoft Office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Berlin Sans FB</vt:lpstr>
      <vt:lpstr>Britannic Bold</vt:lpstr>
      <vt:lpstr>Calibri</vt:lpstr>
      <vt:lpstr>Calibri Light</vt:lpstr>
      <vt:lpstr>Elephant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Shanzida</dc:creator>
  <cp:lastModifiedBy>Shanzida</cp:lastModifiedBy>
  <cp:revision>197</cp:revision>
  <dcterms:created xsi:type="dcterms:W3CDTF">2024-10-26T03:30:32Z</dcterms:created>
  <dcterms:modified xsi:type="dcterms:W3CDTF">2025-07-17T09:19:49Z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602000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